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7" r:id="rId2"/>
    <p:sldId id="474" r:id="rId3"/>
    <p:sldId id="459" r:id="rId4"/>
    <p:sldId id="463" r:id="rId5"/>
    <p:sldId id="480" r:id="rId6"/>
    <p:sldId id="462" r:id="rId7"/>
    <p:sldId id="467" r:id="rId8"/>
    <p:sldId id="472" r:id="rId9"/>
    <p:sldId id="479" r:id="rId10"/>
    <p:sldId id="464" r:id="rId11"/>
    <p:sldId id="461" r:id="rId12"/>
    <p:sldId id="478" r:id="rId13"/>
    <p:sldId id="458" r:id="rId14"/>
    <p:sldId id="477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3300"/>
    <a:srgbClr val="163D5E"/>
    <a:srgbClr val="28F85E"/>
    <a:srgbClr val="FFC000"/>
    <a:srgbClr val="262626"/>
    <a:srgbClr val="F3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22" autoAdjust="0"/>
  </p:normalViewPr>
  <p:slideViewPr>
    <p:cSldViewPr snapToGrid="0">
      <p:cViewPr varScale="1">
        <p:scale>
          <a:sx n="85" d="100"/>
          <a:sy n="85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uk-UA" dirty="0"/>
              <a:t>38</a:t>
            </a:r>
          </a:p>
        </c:rich>
      </c:tx>
      <c:layout>
        <c:manualLayout>
          <c:xMode val="edge"/>
          <c:yMode val="edge"/>
          <c:x val="6.9684973142386392E-2"/>
          <c:y val="0.7986882384727094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48</c:v>
                </c:pt>
              </c:strCache>
            </c:strRef>
          </c:tx>
          <c:explosion val="36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F1-40C1-9E45-AC692186EC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6F1-40C1-9E45-AC692186EC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вчителів </c:v>
                </c:pt>
                <c:pt idx="1">
                  <c:v>вихователів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1-40C1-9E45-AC692186E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200" b="1">
                <a:solidFill>
                  <a:schemeClr val="accent6">
                    <a:lumMod val="75000"/>
                  </a:schemeClr>
                </a:solidFill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200" b="1">
                <a:solidFill>
                  <a:schemeClr val="accent6">
                    <a:lumMod val="75000"/>
                  </a:schemeClr>
                </a:solidFill>
              </a:defRPr>
            </a:pPr>
            <a:endParaRPr lang="uk-UA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533674901566537E-2"/>
          <c:y val="2.37455214869653E-2"/>
          <c:w val="0.72851759402387395"/>
          <c:h val="0.38407781058617674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59493696783026E-2"/>
          <c:y val="0.10416666666666667"/>
          <c:w val="0.5242062698730886"/>
          <c:h val="0.7986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FC-4B02-84A7-F8DC8D0983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CC-4B20-8BED-D489AA89C9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FC-4B02-84A7-F8DC8D0983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3FC-4B02-84A7-F8DC8D098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вища</c:v>
                </c:pt>
                <c:pt idx="1">
                  <c:v>І категорія </c:v>
                </c:pt>
                <c:pt idx="2">
                  <c:v>ІІ категорія </c:v>
                </c:pt>
                <c:pt idx="3">
                  <c:v>спеціаліст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C-4B02-84A7-F8DC8D098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3"/>
        <c:txPr>
          <a:bodyPr/>
          <a:lstStyle/>
          <a:p>
            <a:pPr>
              <a:defRPr sz="2000" b="1"/>
            </a:pPr>
            <a:endParaRPr lang="uk-UA"/>
          </a:p>
        </c:txPr>
      </c:legendEntry>
      <c:layout>
        <c:manualLayout>
          <c:xMode val="edge"/>
          <c:yMode val="edge"/>
          <c:x val="0.56666715719404459"/>
          <c:y val="0.54742508748906382"/>
          <c:w val="0.33187982401251787"/>
          <c:h val="0.41903871391076114"/>
        </c:manualLayout>
      </c:layout>
      <c:overlay val="0"/>
      <c:txPr>
        <a:bodyPr/>
        <a:lstStyle/>
        <a:p>
          <a:pPr>
            <a:defRPr sz="20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FEA344A-6419-A3B7-9EE8-4D904E057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C4D0279-048E-23DA-1771-51D17C24D2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73F3-CBF4-4B81-B9FA-273B89BD1F4B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86794BD-E75A-C355-4F53-FB296164A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6BC7637-7FFF-C519-A0C7-C063E3C33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1F9A-65B8-486F-AF54-CA61E4F02A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5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DE88-364E-4CA4-9440-8EB0F9840AB0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0292-AFD7-47AD-B019-42649E2982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72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1051B-5C2E-722E-569C-9A2CF0DA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FF225-37D2-1FF4-D612-2F2CF25A2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EB9EF-9B49-50C4-7852-D7197E84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0BA10-FAD7-FF9D-9314-25DDA376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FAB22-AD7C-B783-9778-F8B5CB65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5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44E97-99C2-3547-544A-481B5126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98BCB-E98B-4819-E712-1AD12F9D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DDF6FD-570F-2930-6AB9-667DAD5B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A2E20-CD33-D6D6-4B3C-7E9D5119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7514D-DDA9-A5BD-5CD6-C087314A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60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A8340F-F288-4DBA-8D5B-1C3C19FBB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40B3E-6CE7-EBF6-C9D0-CDE2728F2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D3150-2D57-2B57-E6B6-DFF38475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FEDBF-8ADB-7185-C8DD-793D0568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06836-E591-7985-07EA-A87585F2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290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A6BB-08D4-576C-7B4F-3D87CDB2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515600" cy="5355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84034-24FF-0E9B-EA37-B4E369B8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781E5-6C32-3642-7433-F42DFB43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C10E4-F1EF-0EDF-0FFA-07F6E31D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B626F-D429-52A0-E50F-846D9CD4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9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59D06-82EC-FB2A-A651-378DC9D8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5794E-004E-B015-A69E-D626F4291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26FCD-5222-66AA-318B-4BFDEB34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6384-60FA-FF2D-016A-2E5B8006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FE902-F777-E64D-EFFB-17661B95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86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3A204-02F0-DC9D-7FAB-79505DE8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B5BD8-FC40-2107-2FA2-9074F683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BA387E-6AF1-9FFE-5B37-8DCD2663F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EBD1DA-7BCA-C7DD-0524-737EFC2D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D02B4-8540-EEE3-9949-CBE58C34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9E3CF-261C-E71E-6747-5BD173CC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3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90F1F-A116-974C-21AA-3E563D2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40EA3-B018-B38D-9CFC-A09C2D0A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92A520-C066-AF7A-7352-5E3E8CDA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8BB73E-4ECA-3532-67CD-D37303FC7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860162-699A-8E3F-D39B-4CA8D7C27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30A3C-B260-7CCE-2FA4-9E6F1C03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7CD551-67DE-1D8E-716E-7A70031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2A6DD1-4ADE-CCE9-7424-29D708CD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44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FFAEB-3D87-1966-FAFB-79979BAB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85C283-C9C9-1808-5083-49FF952A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39D26-ECBB-599D-7AF0-474B7A62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1D6BF2-6C96-0D23-83CB-E827F1E9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24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1BDC2E-E43C-68CD-E287-C1265E97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A520E1-96F9-17DD-AEAE-C7FCF9C8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0FEE9-A2B5-A2AD-B10E-47106AE2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89D9D-BDEA-C405-9993-D31180EF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34F88-C724-0488-BF9C-FB2748E0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ABD810-B1EA-3555-353F-E1CDB7EF1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00F9ED-7394-5AEF-E0B9-67E39B41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03978-91AC-29B6-EA91-7AB8E2CD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B7DFF-53EF-6122-69BE-CA5F1269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47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E08D2-E245-06D2-CA87-EB56A74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7E3642-4911-EA5D-D063-36E319CDD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7C6587-5115-AF7C-E736-6223CA0B2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473337-20F9-D786-66E9-06960C4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29FD7-3C81-ABA1-0D89-DFB11863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280F4-FD67-A5F8-AAC6-7008453A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03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298C6-DC39-9076-B983-90496D68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201F10-8825-9666-E5F8-79D7D899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73B97-557D-FD3F-B4F9-3D1AADFDC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2181-2223-47DE-8DE4-E21C092E550D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C2DE5-059C-D68F-83B4-8585E49FE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A8A6-32EC-99A1-5C81-C2D3A9BE4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7290-E7F4-4417-8FC0-85FCC78F88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3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uk-UA" sz="3200" kern="1200" spc="700">
          <a:solidFill>
            <a:srgbClr val="262626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14855" y="4981903"/>
            <a:ext cx="126124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Навчально-виховна робота\відгук і звіт директора 2021\звіт директора  2023 рік\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72" y="131660"/>
            <a:ext cx="6617334" cy="40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6"/>
          <p:cNvSpPr/>
          <p:nvPr/>
        </p:nvSpPr>
        <p:spPr>
          <a:xfrm>
            <a:off x="8304244" y="0"/>
            <a:ext cx="388775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304244" y="3032579"/>
            <a:ext cx="31270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 ПАЛАМАРЧУК</a:t>
            </a:r>
          </a:p>
          <a:p>
            <a:pPr algn="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92" y="3951909"/>
            <a:ext cx="8040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діяльність директора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979" y="4626851"/>
            <a:ext cx="6936828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 закладу «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Самгородоцька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спеціальна школа» Вінницької обласної Ради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3393" y="60885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рік</a:t>
            </a:r>
          </a:p>
        </p:txBody>
      </p:sp>
    </p:spTree>
    <p:extLst>
      <p:ext uri="{BB962C8B-B14F-4D97-AF65-F5344CB8AC3E}">
        <p14:creationId xmlns:p14="http://schemas.microsoft.com/office/powerpoint/2010/main" val="314866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71" y="186503"/>
            <a:ext cx="7211219" cy="584775"/>
          </a:xfrm>
        </p:spPr>
        <p:txBody>
          <a:bodyPr/>
          <a:lstStyle/>
          <a:p>
            <a:r>
              <a:rPr lang="uk-UA" u="sng" spc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Забезпеченість захисними спорудами</a:t>
            </a:r>
            <a:endParaRPr lang="uk-UA" sz="1600" u="sng" spc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247" y="822760"/>
            <a:ext cx="649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Облаштовано 2 захисні укриття</a:t>
            </a:r>
          </a:p>
        </p:txBody>
      </p:sp>
      <p:pic>
        <p:nvPicPr>
          <p:cNvPr id="14" name="Picture 2" descr="C:\Users\ИК\Desktop\звіт директора 2022\укриття нови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7568" b="7604"/>
          <a:stretch/>
        </p:blipFill>
        <p:spPr bwMode="auto">
          <a:xfrm>
            <a:off x="392607" y="1391792"/>
            <a:ext cx="3348202" cy="27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9269" y="4997669"/>
            <a:ext cx="5580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огляду об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можливості його використання для укриття населення як найпростішого укриття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11 серпня 2025 року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F7B327-2C45-86B7-FC9F-44030DE7E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 b="1886"/>
          <a:stretch>
            <a:fillRect/>
          </a:stretch>
        </p:blipFill>
        <p:spPr>
          <a:xfrm rot="11002590">
            <a:off x="7171077" y="1519168"/>
            <a:ext cx="4424664" cy="33684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898127-1C64-3D72-B3A7-15408DB9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35302" r="18317"/>
          <a:stretch>
            <a:fillRect/>
          </a:stretch>
        </p:blipFill>
        <p:spPr>
          <a:xfrm>
            <a:off x="392607" y="4281418"/>
            <a:ext cx="3476043" cy="28260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42CD9C-EB5F-8AA1-BC47-9EE38E76D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5659" r="29458"/>
          <a:stretch>
            <a:fillRect/>
          </a:stretch>
        </p:blipFill>
        <p:spPr>
          <a:xfrm>
            <a:off x="4104967" y="4215928"/>
            <a:ext cx="2264302" cy="2891503"/>
          </a:xfrm>
          <a:prstGeom prst="rect">
            <a:avLst/>
          </a:prstGeom>
        </p:spPr>
      </p:pic>
      <p:pic>
        <p:nvPicPr>
          <p:cNvPr id="12" name="Picture 5" descr="C:\Users\ИК\Desktop\звіт директора 2022\изображение_viber_2023-02-06_15-55-31-6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11" y="1345980"/>
            <a:ext cx="2307741" cy="30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210" y="6895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закладу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5367" y="657866"/>
            <a:ext cx="6379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Пліч-о-пліч Всеукраїнські шкільні ліги: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Регбі - 5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місце – легка атлетика  (1-4 класи)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(юнаки)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(дівчата)</a:t>
            </a:r>
          </a:p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–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(1-4 класи)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DEB667-6740-B12B-FE0C-4B6FF210F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15801" r="4034" b="16822"/>
          <a:stretch>
            <a:fillRect/>
          </a:stretch>
        </p:blipFill>
        <p:spPr>
          <a:xfrm>
            <a:off x="223283" y="1067896"/>
            <a:ext cx="2902688" cy="27831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248B4C-677E-4081-A1C9-F87837A4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18950" r="7015" b="6977"/>
          <a:stretch>
            <a:fillRect/>
          </a:stretch>
        </p:blipFill>
        <p:spPr>
          <a:xfrm>
            <a:off x="3460055" y="2867641"/>
            <a:ext cx="4265342" cy="2663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6FDC54-CE4D-19C2-1F49-D72B4FD34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3222" r="6783" b="4341"/>
          <a:stretch>
            <a:fillRect/>
          </a:stretch>
        </p:blipFill>
        <p:spPr>
          <a:xfrm>
            <a:off x="8059481" y="1067896"/>
            <a:ext cx="3444948" cy="2640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BE4E7F-4E24-FF92-17FF-5E357F652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9534" r="5121" b="3257"/>
          <a:stretch>
            <a:fillRect/>
          </a:stretch>
        </p:blipFill>
        <p:spPr>
          <a:xfrm>
            <a:off x="557367" y="3707917"/>
            <a:ext cx="2902688" cy="3006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CEE83E-C27E-6772-68C0-86B1E5976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9245" r="18254" b="3256"/>
          <a:stretch>
            <a:fillRect/>
          </a:stretch>
        </p:blipFill>
        <p:spPr>
          <a:xfrm>
            <a:off x="7725397" y="3707916"/>
            <a:ext cx="2990846" cy="30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0FBF4-AD97-74B7-26A4-2FF58546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53DCC-BA03-8ED3-BA2F-F89D9F133895}"/>
              </a:ext>
            </a:extLst>
          </p:cNvPr>
          <p:cNvSpPr txBox="1"/>
          <p:nvPr/>
        </p:nvSpPr>
        <p:spPr>
          <a:xfrm>
            <a:off x="2011531" y="23617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закладу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56E645-A578-8256-1AC1-F3440101B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9" y="1212112"/>
            <a:ext cx="7580435" cy="50504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643645-2393-846A-A419-091C8C2E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57" y="882502"/>
            <a:ext cx="4009511" cy="56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458" y="37212"/>
            <a:ext cx="9781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закладу постійно долучаються  до волонтерської діяльності військовим нашої громади: благодійний турнір з волейболу з нагоди Дня Захисників і Захисниць України; благодійна вистава «Вітька +Галя, або повість про перше кохання»;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столового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приладдя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зимової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ремонт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«Червона калина»; та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52 000 грн</a:t>
            </a:r>
            <a:endParaRPr lang="uk-UA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580D4EF-A909-E06E-9DB1-9029BD838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25116" r="11435" b="17364"/>
          <a:stretch>
            <a:fillRect/>
          </a:stretch>
        </p:blipFill>
        <p:spPr>
          <a:xfrm>
            <a:off x="153565" y="2293259"/>
            <a:ext cx="5001369" cy="26621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F1DBD8-9EBD-E890-2F8E-0538BDB45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9934" r="3313" b="9841"/>
          <a:stretch>
            <a:fillRect/>
          </a:stretch>
        </p:blipFill>
        <p:spPr>
          <a:xfrm>
            <a:off x="6517692" y="1918929"/>
            <a:ext cx="3848986" cy="22940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1373B1-433A-5A46-537C-38CA9A004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22236" r="8317" b="14074"/>
          <a:stretch>
            <a:fillRect/>
          </a:stretch>
        </p:blipFill>
        <p:spPr>
          <a:xfrm>
            <a:off x="655665" y="4338963"/>
            <a:ext cx="3686220" cy="22560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5E16E7-ABAB-EDD3-1B9B-FC8825CFD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0041" r="6544" b="17820"/>
          <a:stretch>
            <a:fillRect/>
          </a:stretch>
        </p:blipFill>
        <p:spPr>
          <a:xfrm>
            <a:off x="8528282" y="3780587"/>
            <a:ext cx="3223946" cy="28144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76940-A0E4-6A81-A143-C7C6A3CD3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>
            <a:fillRect/>
          </a:stretch>
        </p:blipFill>
        <p:spPr>
          <a:xfrm>
            <a:off x="5226670" y="3780587"/>
            <a:ext cx="2261590" cy="2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41AB0-54A3-8AE8-25F3-ED31FFF65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B79DC37-6B94-D2E9-2827-7A280AECBA77}"/>
              </a:ext>
            </a:extLst>
          </p:cNvPr>
          <p:cNvCxnSpPr/>
          <p:nvPr/>
        </p:nvCxnSpPr>
        <p:spPr>
          <a:xfrm>
            <a:off x="614855" y="4981903"/>
            <a:ext cx="126124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Навчально-виховна робота\відгук і звіт директора 2021\звіт директора  2023 рік\школа.jpg">
            <a:extLst>
              <a:ext uri="{FF2B5EF4-FFF2-40B4-BE49-F238E27FC236}">
                <a16:creationId xmlns:a16="http://schemas.microsoft.com/office/drawing/2014/main" id="{B632486A-0122-16E8-0D9E-18CC00E9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0" y="131660"/>
            <a:ext cx="7764836" cy="47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6">
            <a:extLst>
              <a:ext uri="{FF2B5EF4-FFF2-40B4-BE49-F238E27FC236}">
                <a16:creationId xmlns:a16="http://schemas.microsoft.com/office/drawing/2014/main" id="{F95D78BC-F676-C9A1-353F-E4DECDD3D86B}"/>
              </a:ext>
            </a:extLst>
          </p:cNvPr>
          <p:cNvSpPr/>
          <p:nvPr/>
        </p:nvSpPr>
        <p:spPr>
          <a:xfrm>
            <a:off x="8304244" y="0"/>
            <a:ext cx="388775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20C05-89A7-4D0C-59FD-244CB05BA232}"/>
              </a:ext>
            </a:extLst>
          </p:cNvPr>
          <p:cNvSpPr txBox="1"/>
          <p:nvPr/>
        </p:nvSpPr>
        <p:spPr>
          <a:xfrm>
            <a:off x="1707653" y="5326911"/>
            <a:ext cx="517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75886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786" y="220717"/>
            <a:ext cx="6085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>
                <a:solidFill>
                  <a:schemeClr val="accent6">
                    <a:lumMod val="75000"/>
                  </a:schemeClr>
                </a:solidFill>
              </a:rPr>
              <a:t>Мережа та контингент</a:t>
            </a: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uk-UA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00438"/>
              </p:ext>
            </p:extLst>
          </p:nvPr>
        </p:nvGraphicFramePr>
        <p:xfrm>
          <a:off x="1826749" y="1160496"/>
          <a:ext cx="56166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Рік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Всього дітей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1-4</a:t>
                      </a:r>
                      <a:r>
                        <a:rPr lang="uk-UA" sz="2400" baseline="0" dirty="0">
                          <a:solidFill>
                            <a:schemeClr val="tx1"/>
                          </a:solidFill>
                        </a:rPr>
                        <a:t> класи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5-10 клас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11-12 клас</a:t>
                      </a:r>
                      <a:r>
                        <a:rPr lang="uk-UA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2024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135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41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83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2025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124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33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79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8134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56553"/>
              </p:ext>
            </p:extLst>
          </p:nvPr>
        </p:nvGraphicFramePr>
        <p:xfrm>
          <a:off x="425670" y="3373823"/>
          <a:ext cx="1155612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1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49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Рік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Діти-сироти та діти позбавленні батьківського піклування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</a:rPr>
                        <a:t>Діти з інвалідністю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2024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Виховуються в сімейних</a:t>
                      </a:r>
                      <a:r>
                        <a:rPr lang="uk-UA" sz="2400" baseline="0" dirty="0"/>
                        <a:t> формах – 9</a:t>
                      </a:r>
                      <a:endParaRPr lang="uk-U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На повному державному утриманні – 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3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2025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Виховуються в сімейних</a:t>
                      </a:r>
                      <a:r>
                        <a:rPr lang="uk-UA" sz="2400" baseline="0" dirty="0"/>
                        <a:t> формах – 4</a:t>
                      </a:r>
                      <a:endParaRPr lang="uk-UA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На повному державному утриманні – 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11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2593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14855" y="4981903"/>
            <a:ext cx="126124" cy="4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110359"/>
            <a:ext cx="5559973" cy="1077218"/>
          </a:xfrm>
        </p:spPr>
        <p:txBody>
          <a:bodyPr/>
          <a:lstStyle/>
          <a:p>
            <a:r>
              <a:rPr lang="uk-UA" u="sng" spc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 політика закладу</a:t>
            </a:r>
            <a:br>
              <a:rPr lang="uk-UA" u="sng" spc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pc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0032483"/>
              </p:ext>
            </p:extLst>
          </p:nvPr>
        </p:nvGraphicFramePr>
        <p:xfrm>
          <a:off x="725214" y="707356"/>
          <a:ext cx="349994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3779" y="4364956"/>
            <a:ext cx="2806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В тому числі: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1 соціальний педагог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1 практичний психолог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5905" y="4488709"/>
            <a:ext cx="4083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Медичний персонал: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Лікар-офтальмолог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Лікар-педіатр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Медсестра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ортоптистка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Медсестра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9987" y="4484246"/>
            <a:ext cx="34368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</a:rPr>
              <a:t>Бухгалтерія:</a:t>
            </a:r>
          </a:p>
          <a:p>
            <a:r>
              <a:rPr lang="uk-UA" sz="2200" b="1" dirty="0">
                <a:solidFill>
                  <a:schemeClr val="accent6">
                    <a:lumMod val="75000"/>
                  </a:schemeClr>
                </a:solidFill>
              </a:rPr>
              <a:t>1 головний бухгалтер + 2 бухгалтера</a:t>
            </a:r>
          </a:p>
          <a:p>
            <a:r>
              <a:rPr lang="uk-UA" sz="2200" b="1" dirty="0">
                <a:solidFill>
                  <a:schemeClr val="accent6">
                    <a:lumMod val="75000"/>
                  </a:schemeClr>
                </a:solidFill>
              </a:rPr>
              <a:t>Обслуговуючий персонал – 25 працівників</a:t>
            </a:r>
          </a:p>
          <a:p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748883"/>
              </p:ext>
            </p:extLst>
          </p:nvPr>
        </p:nvGraphicFramePr>
        <p:xfrm>
          <a:off x="4138449" y="707356"/>
          <a:ext cx="490307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88165" y="843991"/>
            <a:ext cx="3610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Педагогічне звання: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Вчитель-методист - 1 </a:t>
            </a:r>
          </a:p>
          <a:p>
            <a:pPr marL="285750" indent="-285750">
              <a:buFontTx/>
              <a:buChar char="-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Старший учитель - 14</a:t>
            </a:r>
          </a:p>
        </p:txBody>
      </p:sp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9A8F-FB88-6515-3E50-A9109B5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88" y="0"/>
            <a:ext cx="4065995" cy="584775"/>
          </a:xfrm>
        </p:spPr>
        <p:txBody>
          <a:bodyPr/>
          <a:lstStyle/>
          <a:p>
            <a:r>
              <a:rPr lang="uk-UA" u="sng" spc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010" y="1910345"/>
            <a:ext cx="100690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роботі в електронній системі публічних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PROZORRO зекономлено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121 441 грн.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244010" y="448406"/>
            <a:ext cx="9923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Кошторисом на 2025 рік було передбачено видатки в сумі   25 589 421 грн, з них профінансовано 25 512 574,36  грн, що становить 99.7%.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0431F9-67BB-A1C2-D33F-F4B436D4EFF8}"/>
              </a:ext>
            </a:extLst>
          </p:cNvPr>
          <p:cNvSpPr txBox="1">
            <a:spLocks/>
          </p:cNvSpPr>
          <p:nvPr/>
        </p:nvSpPr>
        <p:spPr>
          <a:xfrm>
            <a:off x="4788195" y="3141451"/>
            <a:ext cx="5071731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uk-UA" sz="3200" b="1" kern="1200" spc="7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just"/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2025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189.32  грн. В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5-ти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разове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BDF2A-B1EB-5403-7518-B78118495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76" y="2873787"/>
            <a:ext cx="3076065" cy="38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D74A2-45FF-8CAD-0F6E-42B9E4C60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259EA1-FFBB-3D23-D9A9-4B055266C968}"/>
              </a:ext>
            </a:extLst>
          </p:cNvPr>
          <p:cNvSpPr txBox="1"/>
          <p:nvPr/>
        </p:nvSpPr>
        <p:spPr>
          <a:xfrm>
            <a:off x="1539737" y="170121"/>
            <a:ext cx="911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матеріалів для НУШ становить 232 146 грн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56C458-A1F0-2BC6-E7BA-DE18FEA16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81" y="2810516"/>
            <a:ext cx="4261729" cy="3438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21B68-5B12-494A-B96C-3A14C265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r="5128"/>
          <a:stretch>
            <a:fillRect/>
          </a:stretch>
        </p:blipFill>
        <p:spPr>
          <a:xfrm>
            <a:off x="412024" y="1733502"/>
            <a:ext cx="3074894" cy="25681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EC1CB0-A220-9D23-91F4-7D8F3367F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5657"/>
          <a:stretch>
            <a:fillRect/>
          </a:stretch>
        </p:blipFill>
        <p:spPr>
          <a:xfrm>
            <a:off x="7802024" y="1793903"/>
            <a:ext cx="3977952" cy="27357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051300-F65A-FD4E-EFCB-2119AB45D8D5}"/>
              </a:ext>
            </a:extLst>
          </p:cNvPr>
          <p:cNvSpPr txBox="1"/>
          <p:nvPr/>
        </p:nvSpPr>
        <p:spPr>
          <a:xfrm>
            <a:off x="1113121" y="797923"/>
            <a:ext cx="1037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для кабінетів природничо-математичного циклу ноутбуки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 інтерактивну панель. </a:t>
            </a:r>
          </a:p>
        </p:txBody>
      </p:sp>
    </p:spTree>
    <p:extLst>
      <p:ext uri="{BB962C8B-B14F-4D97-AF65-F5344CB8AC3E}">
        <p14:creationId xmlns:p14="http://schemas.microsoft.com/office/powerpoint/2010/main" val="378446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39737" y="170121"/>
            <a:ext cx="911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матеріалів для НУШ становить 232 146 грн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FF6849-74A6-F4E7-27C1-AB8A6A6E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09" y="1697309"/>
            <a:ext cx="2501868" cy="26793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F899E-BAE4-5D47-746D-EDC36A4C3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5" y="1697309"/>
            <a:ext cx="2601277" cy="23541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B9525F-930B-C0BE-1029-1E576376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95" y="2079278"/>
            <a:ext cx="2758810" cy="24863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352E88-B020-6C6D-E8A2-AB8DE98CE273}"/>
              </a:ext>
            </a:extLst>
          </p:cNvPr>
          <p:cNvSpPr txBox="1"/>
          <p:nvPr/>
        </p:nvSpPr>
        <p:spPr>
          <a:xfrm>
            <a:off x="1246823" y="754446"/>
            <a:ext cx="1037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кабінетів природничо-математичного циклу придбано  лабораторний набір для кабінету біології, реактиви для кабінету хімії, набори для кабінету фізики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9F39ED-BAE5-D0F9-7FE7-E335EEDC8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1" y="4247257"/>
            <a:ext cx="3287033" cy="24406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FDC53F-1294-0991-78C6-8739C10B1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3735" y="4045346"/>
            <a:ext cx="1997720" cy="32873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BF613F-EF6C-BB25-0E8A-D8A51C3F1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8221" y="4196188"/>
            <a:ext cx="1997722" cy="29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0B65E-5C94-4D0D-C3D3-3EDB76B06F39}"/>
              </a:ext>
            </a:extLst>
          </p:cNvPr>
          <p:cNvSpPr txBox="1"/>
          <p:nvPr/>
        </p:nvSpPr>
        <p:spPr>
          <a:xfrm>
            <a:off x="989154" y="180753"/>
            <a:ext cx="103986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 додаткові кошти на </a:t>
            </a: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придбання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42 906 грн: багатофункціональний пристрій, таблиці Сирцева для перевірки зору, шуруповерт, посуд для харчоблоку.</a:t>
            </a:r>
          </a:p>
          <a:p>
            <a:endParaRPr lang="uk-UA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B35BEC-D162-9F28-E089-FED0E78C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4" y="1402636"/>
            <a:ext cx="2680046" cy="27645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3AA81-7624-6F44-A52D-0AE3DC5F6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29" y="1376055"/>
            <a:ext cx="2680046" cy="26800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CF8CB5-8707-98B0-3BEA-DAB97B323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31" y="1458734"/>
            <a:ext cx="4009366" cy="27113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886B4B-16B4-E9F8-D150-6E74E61DF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0"/>
          <a:stretch>
            <a:fillRect/>
          </a:stretch>
        </p:blipFill>
        <p:spPr>
          <a:xfrm>
            <a:off x="3039985" y="4090804"/>
            <a:ext cx="2238257" cy="2645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B244DF-DFE9-663E-CE94-219D84867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" b="10707"/>
          <a:stretch>
            <a:fillRect/>
          </a:stretch>
        </p:blipFill>
        <p:spPr>
          <a:xfrm>
            <a:off x="5400448" y="4056101"/>
            <a:ext cx="2498887" cy="26800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27E022-DF2E-7524-C0ED-FAC6F8691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9132" r="2673" b="19310"/>
          <a:stretch>
            <a:fillRect/>
          </a:stretch>
        </p:blipFill>
        <p:spPr>
          <a:xfrm>
            <a:off x="8215229" y="4464088"/>
            <a:ext cx="3873796" cy="22064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8590CA-FE8E-228F-782A-AE7589D670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" y="4566144"/>
            <a:ext cx="2814804" cy="21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F98BD-EBC4-1523-1FFF-1F8969C00F3D}"/>
              </a:ext>
            </a:extLst>
          </p:cNvPr>
          <p:cNvSpPr txBox="1"/>
          <p:nvPr/>
        </p:nvSpPr>
        <p:spPr>
          <a:xfrm>
            <a:off x="3912780" y="127592"/>
            <a:ext cx="39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допомога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01D58-EC7B-492F-5DF2-62D24DF3F549}"/>
              </a:ext>
            </a:extLst>
          </p:cNvPr>
          <p:cNvSpPr txBox="1"/>
          <p:nvPr/>
        </p:nvSpPr>
        <p:spPr>
          <a:xfrm>
            <a:off x="1397190" y="650812"/>
            <a:ext cx="915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Залучено благодійних коштів на суму 99 858.34 грн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9DA85-118F-ABC9-545E-9EA87279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/>
          <a:stretch>
            <a:fillRect/>
          </a:stretch>
        </p:blipFill>
        <p:spPr>
          <a:xfrm>
            <a:off x="413996" y="1380531"/>
            <a:ext cx="3082366" cy="3861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8E25B-DD0C-69A6-53C2-4A3F8FBEA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t="4520" r="19417"/>
          <a:stretch>
            <a:fillRect/>
          </a:stretch>
        </p:blipFill>
        <p:spPr>
          <a:xfrm rot="16200000">
            <a:off x="8609706" y="203301"/>
            <a:ext cx="1897913" cy="41892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240DD1-D2DD-5656-02BA-7E63A4F02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4" y="1348951"/>
            <a:ext cx="3082367" cy="3858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4E082C-8FE9-E615-B503-653FEAB7C8E5}"/>
              </a:ext>
            </a:extLst>
          </p:cNvPr>
          <p:cNvSpPr txBox="1"/>
          <p:nvPr/>
        </p:nvSpPr>
        <p:spPr>
          <a:xfrm>
            <a:off x="408354" y="5571460"/>
            <a:ext cx="308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Великий дидактичний набір </a:t>
            </a:r>
            <a:r>
              <a:rPr lang="uk-UA" sz="2000" b="1" dirty="0" err="1">
                <a:solidFill>
                  <a:schemeClr val="accent6"/>
                </a:solidFill>
                <a:latin typeface="Bookman Old Style" panose="02050604050505020204" pitchFamily="18" charset="0"/>
              </a:rPr>
              <a:t>Ф.Фребеля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345EB-C2E9-EAC0-E79A-5C085E016EF0}"/>
              </a:ext>
            </a:extLst>
          </p:cNvPr>
          <p:cNvSpPr txBox="1"/>
          <p:nvPr/>
        </p:nvSpPr>
        <p:spPr>
          <a:xfrm>
            <a:off x="4136065" y="5495335"/>
            <a:ext cx="308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Художня література шрифтом Брайля для незрячих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5606A-A858-6CE2-1E72-732DA0B7E8BB}"/>
              </a:ext>
            </a:extLst>
          </p:cNvPr>
          <p:cNvSpPr txBox="1"/>
          <p:nvPr/>
        </p:nvSpPr>
        <p:spPr>
          <a:xfrm>
            <a:off x="7868093" y="3611137"/>
            <a:ext cx="308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Тростини для незрячих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7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0C292-499F-60AA-D3C3-B63EAD37A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1D76A4-72E8-DC15-3F38-8B04894A2445}"/>
              </a:ext>
            </a:extLst>
          </p:cNvPr>
          <p:cNvSpPr txBox="1"/>
          <p:nvPr/>
        </p:nvSpPr>
        <p:spPr>
          <a:xfrm>
            <a:off x="3912780" y="127592"/>
            <a:ext cx="39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 допомога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D9A53-B65B-8DE7-ED70-0128995C3E9B}"/>
              </a:ext>
            </a:extLst>
          </p:cNvPr>
          <p:cNvSpPr txBox="1"/>
          <p:nvPr/>
        </p:nvSpPr>
        <p:spPr>
          <a:xfrm>
            <a:off x="1397190" y="650812"/>
            <a:ext cx="915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Залучено благодійних коштів на суму 69 858.34 грн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65D05F-0868-BD72-D72A-2B4506A3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02" y="1691080"/>
            <a:ext cx="3034687" cy="29273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646709-3DBE-50DA-25E4-60AEA3B5E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9" y="1941535"/>
            <a:ext cx="3569195" cy="26768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494BB6-3C37-E4E7-0BF2-FE33E3B99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15323" r="14690" b="9490"/>
          <a:stretch>
            <a:fillRect/>
          </a:stretch>
        </p:blipFill>
        <p:spPr>
          <a:xfrm>
            <a:off x="265812" y="1827842"/>
            <a:ext cx="3976579" cy="2904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50E28-00D1-3DE9-FE9D-DD5E6D0199EC}"/>
              </a:ext>
            </a:extLst>
          </p:cNvPr>
          <p:cNvSpPr txBox="1"/>
          <p:nvPr/>
        </p:nvSpPr>
        <p:spPr>
          <a:xfrm>
            <a:off x="184157" y="5001213"/>
            <a:ext cx="397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Спортивний інвентар для занять лікувальною фізкультурою 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0B719-842A-428A-1EAE-8160F4D22AC8}"/>
              </a:ext>
            </a:extLst>
          </p:cNvPr>
          <p:cNvSpPr txBox="1"/>
          <p:nvPr/>
        </p:nvSpPr>
        <p:spPr>
          <a:xfrm>
            <a:off x="4462070" y="5001213"/>
            <a:ext cx="356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Тюль для пансіону 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718A9-A03F-C7F4-960A-E239FD713BE7}"/>
              </a:ext>
            </a:extLst>
          </p:cNvPr>
          <p:cNvSpPr txBox="1"/>
          <p:nvPr/>
        </p:nvSpPr>
        <p:spPr>
          <a:xfrm>
            <a:off x="8612372" y="4893491"/>
            <a:ext cx="317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Альтанка для облаштування зони відпочинку</a:t>
            </a:r>
            <a:endParaRPr lang="ru-RU" sz="2000" b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40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473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Кадрова політика закладу </vt:lpstr>
      <vt:lpstr>Фінансування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Забезпеченість захисними спорудами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</dc:title>
  <dc:creator>Макаренко  Катерина Юріївна</dc:creator>
  <cp:lastModifiedBy>User</cp:lastModifiedBy>
  <cp:revision>402</cp:revision>
  <cp:lastPrinted>2023-02-16T06:30:43Z</cp:lastPrinted>
  <dcterms:created xsi:type="dcterms:W3CDTF">2022-08-09T05:39:06Z</dcterms:created>
  <dcterms:modified xsi:type="dcterms:W3CDTF">2026-02-10T11:01:10Z</dcterms:modified>
</cp:coreProperties>
</file>