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57" r:id="rId2"/>
    <p:sldId id="474" r:id="rId3"/>
    <p:sldId id="459" r:id="rId4"/>
    <p:sldId id="463" r:id="rId5"/>
    <p:sldId id="462" r:id="rId6"/>
    <p:sldId id="475" r:id="rId7"/>
    <p:sldId id="467" r:id="rId8"/>
    <p:sldId id="472" r:id="rId9"/>
    <p:sldId id="476" r:id="rId10"/>
    <p:sldId id="468" r:id="rId11"/>
    <p:sldId id="464" r:id="rId12"/>
    <p:sldId id="461" r:id="rId13"/>
    <p:sldId id="458" r:id="rId14"/>
    <p:sldId id="477" r:id="rId1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6E6"/>
    <a:srgbClr val="FF3300"/>
    <a:srgbClr val="163D5E"/>
    <a:srgbClr val="28F85E"/>
    <a:srgbClr val="FFC000"/>
    <a:srgbClr val="262626"/>
    <a:srgbClr val="F3F3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Світлий стиль 2 –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291" autoAdjust="0"/>
  </p:normalViewPr>
  <p:slideViewPr>
    <p:cSldViewPr snapToGrid="0">
      <p:cViewPr varScale="1">
        <p:scale>
          <a:sx n="90" d="100"/>
          <a:sy n="90" d="100"/>
        </p:scale>
        <p:origin x="57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46"/>
    </p:cViewPr>
  </p:sorterViewPr>
  <p:notesViewPr>
    <p:cSldViewPr snapToGrid="0">
      <p:cViewPr varScale="1">
        <p:scale>
          <a:sx n="53" d="100"/>
          <a:sy n="53" d="100"/>
        </p:scale>
        <p:origin x="284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6">
                    <a:lumMod val="75000"/>
                  </a:schemeClr>
                </a:solidFill>
              </a:defRPr>
            </a:pPr>
            <a:r>
              <a:rPr lang="uk-UA" dirty="0"/>
              <a:t>46</a:t>
            </a:r>
          </a:p>
        </c:rich>
      </c:tx>
      <c:layout>
        <c:manualLayout>
          <c:xMode val="edge"/>
          <c:yMode val="edge"/>
          <c:x val="6.9684973142386392E-2"/>
          <c:y val="0.7986882384727094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48</c:v>
                </c:pt>
              </c:strCache>
            </c:strRef>
          </c:tx>
          <c:explosion val="36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31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6F1-40C1-9E45-AC692186ECA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6F1-40C1-9E45-AC692186ECA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вчителів </c:v>
                </c:pt>
                <c:pt idx="1">
                  <c:v>вихователів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31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F1-40C1-9E45-AC692186EC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2200" b="1">
                <a:solidFill>
                  <a:schemeClr val="accent6">
                    <a:lumMod val="75000"/>
                  </a:schemeClr>
                </a:solidFill>
              </a:defRPr>
            </a:pPr>
            <a:endParaRPr lang="uk-UA"/>
          </a:p>
        </c:txPr>
      </c:legendEntry>
      <c:legendEntry>
        <c:idx val="1"/>
        <c:txPr>
          <a:bodyPr/>
          <a:lstStyle/>
          <a:p>
            <a:pPr>
              <a:defRPr sz="2200" b="1">
                <a:solidFill>
                  <a:schemeClr val="accent6">
                    <a:lumMod val="75000"/>
                  </a:schemeClr>
                </a:solidFill>
              </a:defRPr>
            </a:pPr>
            <a:endParaRPr lang="uk-UA"/>
          </a:p>
        </c:txPr>
      </c:legendEntry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9.533674901566537E-2"/>
          <c:y val="2.37455214869653E-2"/>
          <c:w val="0.72851759402387395"/>
          <c:h val="0.38407781058617674"/>
        </c:manualLayout>
      </c:layout>
      <c:overlay val="0"/>
      <c:txPr>
        <a:bodyPr/>
        <a:lstStyle/>
        <a:p>
          <a:pPr>
            <a:defRPr sz="2000" b="1">
              <a:solidFill>
                <a:schemeClr val="accent6">
                  <a:lumMod val="75000"/>
                </a:schemeClr>
              </a:solidFill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859493696783026E-2"/>
          <c:y val="0.10416666666666667"/>
          <c:w val="0.5242062698730886"/>
          <c:h val="0.7986111111111111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3FC-4B02-84A7-F8DC8D09830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3FC-4B02-84A7-F8DC8D09830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3FC-4B02-84A7-F8DC8D0983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вища</c:v>
                </c:pt>
                <c:pt idx="1">
                  <c:v>І категорія </c:v>
                </c:pt>
                <c:pt idx="2">
                  <c:v>ІІ категорія </c:v>
                </c:pt>
                <c:pt idx="3">
                  <c:v>спеціаліст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</c:v>
                </c:pt>
                <c:pt idx="1">
                  <c:v>7</c:v>
                </c:pt>
                <c:pt idx="2">
                  <c:v>5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FC-4B02-84A7-F8DC8D0983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2000" b="1"/>
            </a:pPr>
            <a:endParaRPr lang="uk-UA"/>
          </a:p>
        </c:txPr>
      </c:legendEntry>
      <c:legendEntry>
        <c:idx val="1"/>
        <c:txPr>
          <a:bodyPr/>
          <a:lstStyle/>
          <a:p>
            <a:pPr>
              <a:defRPr sz="2000" b="1"/>
            </a:pPr>
            <a:endParaRPr lang="uk-UA"/>
          </a:p>
        </c:txPr>
      </c:legendEntry>
      <c:legendEntry>
        <c:idx val="2"/>
        <c:txPr>
          <a:bodyPr/>
          <a:lstStyle/>
          <a:p>
            <a:pPr>
              <a:defRPr sz="2000" b="1"/>
            </a:pPr>
            <a:endParaRPr lang="uk-UA"/>
          </a:p>
        </c:txPr>
      </c:legendEntry>
      <c:legendEntry>
        <c:idx val="3"/>
        <c:txPr>
          <a:bodyPr/>
          <a:lstStyle/>
          <a:p>
            <a:pPr>
              <a:defRPr sz="2000" b="1"/>
            </a:pPr>
            <a:endParaRPr lang="uk-UA"/>
          </a:p>
        </c:txPr>
      </c:legendEntry>
      <c:layout>
        <c:manualLayout>
          <c:xMode val="edge"/>
          <c:yMode val="edge"/>
          <c:x val="0.56666715719404459"/>
          <c:y val="0.54742508748906382"/>
          <c:w val="0.33187982401251787"/>
          <c:h val="0.41903871391076114"/>
        </c:manualLayout>
      </c:layout>
      <c:overlay val="0"/>
      <c:txPr>
        <a:bodyPr/>
        <a:lstStyle/>
        <a:p>
          <a:pPr>
            <a:defRPr sz="2000"/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>
            <a:extLst>
              <a:ext uri="{FF2B5EF4-FFF2-40B4-BE49-F238E27FC236}">
                <a16:creationId xmlns:a16="http://schemas.microsoft.com/office/drawing/2014/main" id="{AFEA344A-6419-A3B7-9EE8-4D904E0577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C4D0279-048E-23DA-1771-51D17C24D2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F473F3-CBF4-4B81-B9FA-273B89BD1F4B}" type="datetimeFigureOut">
              <a:rPr lang="uk-UA" smtClean="0"/>
              <a:t>10.02.2025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86794BD-E75A-C355-4F53-FB296164A75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26BC7637-7FFF-C519-A0C7-C063E3C334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61F9A-65B8-486F-AF54-CA61E4F02A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055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ADE88-364E-4CA4-9440-8EB0F9840AB0}" type="datetimeFigureOut">
              <a:rPr lang="uk-UA" smtClean="0"/>
              <a:t>10.02.2025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AB0292-AFD7-47AD-B019-42649E2982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6725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01051B-5C2E-722E-569C-9A2CF0DA8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D4FF225-37D2-1FF4-D612-2F2CF25A24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EEB9EF-9B49-50C4-7852-D7197E841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2181-2223-47DE-8DE4-E21C092E550D}" type="datetimeFigureOut">
              <a:rPr lang="uk-UA" smtClean="0"/>
              <a:t>10.02.2025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C0BA10-FAD7-FF9D-9314-25DDA3763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6FAB22-AD7C-B783-9778-F8B5CB658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7290-E7F4-4417-8FC0-85FCC78F88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1514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944E97-99C2-3547-544A-481B51268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298BCB-E98B-4819-E712-1AD12F9DFF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DDF6FD-570F-2930-6AB9-667DAD5BA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2181-2223-47DE-8DE4-E21C092E550D}" type="datetimeFigureOut">
              <a:rPr lang="uk-UA" smtClean="0"/>
              <a:t>10.02.2025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0A2E20-CD33-D6D6-4B3C-7E9D51190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C7514D-DDA9-A5BD-5CD6-C087314AD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7290-E7F4-4417-8FC0-85FCC78F88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4609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CA8340F-F288-4DBA-8D5B-1C3C19FBB7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5B40B3E-6CE7-EBF6-C9D0-CDE2728F2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5D3150-2D57-2B57-E6B6-DFF38475E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2181-2223-47DE-8DE4-E21C092E550D}" type="datetimeFigureOut">
              <a:rPr lang="uk-UA" smtClean="0"/>
              <a:t>10.02.2025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9FEDBF-8ADB-7185-C8DD-793D05688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606836-E591-7985-07EA-A87585F26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7290-E7F4-4417-8FC0-85FCC78F88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2903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D8A6BB-08D4-576C-7B4F-3D87CDB20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0515600" cy="535531"/>
          </a:xfrm>
        </p:spPr>
        <p:txBody>
          <a:bodyPr/>
          <a:lstStyle>
            <a:lvl1pPr>
              <a:defRPr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584034-24FF-0E9B-EA37-B4E369B88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0781E5-6C32-3642-7433-F42DFB43D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2181-2223-47DE-8DE4-E21C092E550D}" type="datetimeFigureOut">
              <a:rPr lang="uk-UA" smtClean="0"/>
              <a:t>10.02.2025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9C10E4-F1EF-0EDF-0FFA-07F6E31D9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BB626F-D429-52A0-E50F-846D9CD4C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7290-E7F4-4417-8FC0-85FCC78F88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2914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759D06-82EC-FB2A-A651-378DC9D84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95794E-004E-B015-A69E-D626F4291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926FCD-5222-66AA-318B-4BFDEB340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2181-2223-47DE-8DE4-E21C092E550D}" type="datetimeFigureOut">
              <a:rPr lang="uk-UA" smtClean="0"/>
              <a:t>10.02.2025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6D6384-60FA-FF2D-016A-2E5B8006A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DFE902-F777-E64D-EFFB-17661B955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7290-E7F4-4417-8FC0-85FCC78F88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3867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53A204-02F0-DC9D-7FAB-79505DE86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EB5BD8-FC40-2107-2FA2-9074F6837B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6BA387E-6AF1-9FFE-5B37-8DCD2663F3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EBD1DA-7BCA-C7DD-0524-737EFC2D2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2181-2223-47DE-8DE4-E21C092E550D}" type="datetimeFigureOut">
              <a:rPr lang="uk-UA" smtClean="0"/>
              <a:t>10.02.2025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87D02B4-8540-EEE3-9949-CBE58C344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29E3CF-261C-E71E-6747-5BD173CC4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7290-E7F4-4417-8FC0-85FCC78F88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0313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E90F1F-A116-974C-21AA-3E563D222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540EA3-B018-B38D-9CFC-A09C2D0A6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92A520-C066-AF7A-7352-5E3E8CDA3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78BB73E-4ECA-3532-67CD-D37303FC75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860162-699A-8E3F-D39B-4CA8D7C27E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6E30A3C-B260-7CCE-2FA4-9E6F1C030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2181-2223-47DE-8DE4-E21C092E550D}" type="datetimeFigureOut">
              <a:rPr lang="uk-UA" smtClean="0"/>
              <a:t>10.02.2025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47CD551-67DE-1D8E-716E-7A70031E8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12A6DD1-4ADE-CCE9-7424-29D708CD3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7290-E7F4-4417-8FC0-85FCC78F88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5448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AFFAEB-3D87-1966-FAFB-79979BAB7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785C283-C9C9-1808-5083-49FF952A8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2181-2223-47DE-8DE4-E21C092E550D}" type="datetimeFigureOut">
              <a:rPr lang="uk-UA" smtClean="0"/>
              <a:t>10.02.2025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3E39D26-ECBB-599D-7AF0-474B7A62C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1D6BF2-6C96-0D23-83CB-E827F1E95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7290-E7F4-4417-8FC0-85FCC78F88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2485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C1BDC2E-E43C-68CD-E287-C1265E97B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2181-2223-47DE-8DE4-E21C092E550D}" type="datetimeFigureOut">
              <a:rPr lang="uk-UA" smtClean="0"/>
              <a:t>10.02.2025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EA520E1-96F9-17DD-AEAE-C7FCF9C84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320FEE9-A2B5-A2AD-B10E-47106AE21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7290-E7F4-4417-8FC0-85FCC78F88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068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D89D9D-BDEA-C405-9993-D31180EFF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734F88-C724-0488-BF9C-FB2748E0E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DABD810-B1EA-3555-353F-E1CDB7EF14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00F9ED-7394-5AEF-E0B9-67E39B410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2181-2223-47DE-8DE4-E21C092E550D}" type="datetimeFigureOut">
              <a:rPr lang="uk-UA" smtClean="0"/>
              <a:t>10.02.2025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EE03978-91AC-29B6-EA91-7AB8E2CD7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4B7DFF-53EF-6122-69BE-CA5F1269A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7290-E7F4-4417-8FC0-85FCC78F88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8473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2E08D2-E245-06D2-CA87-EB56A748F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57E3642-4911-EA5D-D063-36E319CDDD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17C6587-5115-AF7C-E736-6223CA0B29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473337-20F9-D786-66E9-06960C4B7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2181-2223-47DE-8DE4-E21C092E550D}" type="datetimeFigureOut">
              <a:rPr lang="uk-UA" smtClean="0"/>
              <a:t>10.02.2025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CF29FD7-3C81-ABA1-0D89-DFB118633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4280F4-FD67-A5F8-AAC6-7008453AA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7290-E7F4-4417-8FC0-85FCC78F88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5039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2298C6-DC39-9076-B983-90496D68F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0000"/>
            <a:ext cx="1051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/>
            <a:r>
              <a:rPr lang="ru-RU" dirty="0"/>
              <a:t>Образец заголовка</a:t>
            </a:r>
            <a:endParaRPr lang="uk-UA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201F10-8825-9666-E5F8-79D7D8998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973B97-557D-FD3F-B4F9-3D1AADFDC5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22181-2223-47DE-8DE4-E21C092E550D}" type="datetimeFigureOut">
              <a:rPr lang="uk-UA" smtClean="0"/>
              <a:t>10.02.2025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BC2DE5-059C-D68F-83B4-8585E49FED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CCA8A6-32EC-99A1-5C81-C2D3A9BE4C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F7290-E7F4-4417-8FC0-85FCC78F88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336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uk-UA" sz="3200" kern="1200" spc="700">
          <a:solidFill>
            <a:srgbClr val="262626"/>
          </a:solidFill>
          <a:latin typeface="+mn-lt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7" Type="http://schemas.openxmlformats.org/officeDocument/2006/relationships/image" Target="../media/image4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614855" y="4981903"/>
            <a:ext cx="126124" cy="472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D:\Навчально-виховна робота\відгук і звіт директора 2021\звіт директора  2023 рік\школ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72" y="131660"/>
            <a:ext cx="6617334" cy="40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кутник 6"/>
          <p:cNvSpPr/>
          <p:nvPr/>
        </p:nvSpPr>
        <p:spPr>
          <a:xfrm>
            <a:off x="8304244" y="0"/>
            <a:ext cx="3887755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8304244" y="3032579"/>
            <a:ext cx="3127000" cy="141576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r"/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Павло ПАЛАМАРЧУК</a:t>
            </a:r>
          </a:p>
          <a:p>
            <a:pPr algn="r"/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9092" y="3951909"/>
            <a:ext cx="80404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Звіт про діяльність директора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0979" y="4626851"/>
            <a:ext cx="6936828" cy="1569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комунального закладу «</a:t>
            </a:r>
            <a:r>
              <a:rPr lang="uk-UA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Самгородоцька</a:t>
            </a:r>
            <a:r>
              <a:rPr lang="uk-UA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спеціальна школа» Вінницької обласної Ради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23393" y="6088559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2024 рік</a:t>
            </a:r>
          </a:p>
        </p:txBody>
      </p:sp>
    </p:spTree>
    <p:extLst>
      <p:ext uri="{BB962C8B-B14F-4D97-AF65-F5344CB8AC3E}">
        <p14:creationId xmlns:p14="http://schemas.microsoft.com/office/powerpoint/2010/main" val="3148660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AF9AAA-D598-CA52-1266-9B64C19EED8F}"/>
              </a:ext>
            </a:extLst>
          </p:cNvPr>
          <p:cNvSpPr txBox="1"/>
          <p:nvPr/>
        </p:nvSpPr>
        <p:spPr>
          <a:xfrm>
            <a:off x="1616147" y="127592"/>
            <a:ext cx="3955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Благодійна допомога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10F353-98D0-A6DC-C336-8AE5DAE7F5CA}"/>
              </a:ext>
            </a:extLst>
          </p:cNvPr>
          <p:cNvSpPr txBox="1"/>
          <p:nvPr/>
        </p:nvSpPr>
        <p:spPr>
          <a:xfrm>
            <a:off x="85059" y="1077249"/>
            <a:ext cx="37639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/>
              <a:t>Від Української технологічної компанії отримано пилосос – 4000 грн , костюм Святого Миколая – 3 000 грн, а також солодощі та фрукти</a:t>
            </a:r>
            <a:endParaRPr lang="ru-RU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8EDCAA-F782-A2BB-91D4-C561E90614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92" y="2889786"/>
            <a:ext cx="4563167" cy="331122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FF3A7E-A471-4793-4FD5-FF62CB927A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303" y="1933104"/>
            <a:ext cx="2999518" cy="44936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4077D15-D337-C12C-1012-17C950B611D8}"/>
              </a:ext>
            </a:extLst>
          </p:cNvPr>
          <p:cNvSpPr txBox="1"/>
          <p:nvPr/>
        </p:nvSpPr>
        <p:spPr>
          <a:xfrm>
            <a:off x="6322828" y="138226"/>
            <a:ext cx="47669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/>
              <a:t>Телевізор</a:t>
            </a:r>
            <a:r>
              <a:rPr lang="en-US" sz="2000" dirty="0"/>
              <a:t> Samsung – </a:t>
            </a:r>
            <a:r>
              <a:rPr lang="uk-UA" sz="2000" dirty="0"/>
              <a:t>18 260 грн та іменні подарунки до свята Миколая від компанії МЕТАЛХОЛДІНГ для першокласників та дітей з інвалідністю</a:t>
            </a:r>
            <a:endParaRPr lang="ru-RU" sz="20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091AFDE-3C6F-7BD5-6455-060047C19F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9" b="18852"/>
          <a:stretch/>
        </p:blipFill>
        <p:spPr>
          <a:xfrm>
            <a:off x="7622011" y="1461665"/>
            <a:ext cx="3889156" cy="318862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37F6F05-114A-723B-6CFC-2F3EC1902D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467" y="4140756"/>
            <a:ext cx="3622992" cy="271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858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EB9A8F-FB88-6515-3E50-A9109B503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1871" y="186503"/>
            <a:ext cx="7211219" cy="584775"/>
          </a:xfrm>
        </p:spPr>
        <p:txBody>
          <a:bodyPr/>
          <a:lstStyle/>
          <a:p>
            <a:r>
              <a:rPr lang="uk-UA" u="sng" spc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Забезпеченість захисними спорудами</a:t>
            </a:r>
            <a:endParaRPr lang="uk-UA" sz="1600" u="sng" spc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38247" y="822760"/>
            <a:ext cx="6495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Облаштовано 2 захисні укриття</a:t>
            </a:r>
          </a:p>
        </p:txBody>
      </p:sp>
      <p:pic>
        <p:nvPicPr>
          <p:cNvPr id="13" name="Picture 5" descr="C:\Users\ИК\Desktop\звіт директора 2022\изображение_viber_2023-02-06_15-55-31-6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315" y="1345980"/>
            <a:ext cx="2307741" cy="307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ИК\Desktop\звіт директора 2022\укриття новий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1" t="7568" b="7604"/>
          <a:stretch/>
        </p:blipFill>
        <p:spPr bwMode="auto">
          <a:xfrm>
            <a:off x="392607" y="1391792"/>
            <a:ext cx="3348202" cy="273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Навчально-виховна робота\відгук і звіт директора 2021\звіт директора  2023 рік\акт укритт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545" y="1391792"/>
            <a:ext cx="4493834" cy="337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69269" y="4997669"/>
            <a:ext cx="55809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 огляду об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єкта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щодо можливості його використання для укриття населення як найпростішого укриття </a:t>
            </a:r>
          </a:p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 26 серпня 2024 року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BFD0CBB-8DE4-07F0-549C-30F73AAF08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69" y="3714523"/>
            <a:ext cx="5197264" cy="282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55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70210" y="6895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 закладу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8948" y="560892"/>
            <a:ext cx="637953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 етап Пліч-о-пліч Всеукраїнські шкільні ліги:</a:t>
            </a:r>
          </a:p>
          <a:p>
            <a:pPr algn="ctr"/>
            <a:r>
              <a:rPr lang="uk-UA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місце – баскетбол (юнаки)</a:t>
            </a:r>
          </a:p>
          <a:p>
            <a:pPr algn="ctr"/>
            <a:r>
              <a:rPr lang="uk-UA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 місце – баскетбол (дівчата)</a:t>
            </a:r>
          </a:p>
          <a:p>
            <a:pPr algn="ctr"/>
            <a:r>
              <a:rPr lang="uk-UA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місце – </a:t>
            </a:r>
            <a:r>
              <a:rPr lang="uk-UA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футзал</a:t>
            </a:r>
            <a:r>
              <a:rPr lang="uk-UA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(юнаки)</a:t>
            </a:r>
          </a:p>
          <a:p>
            <a:pPr algn="ctr"/>
            <a:r>
              <a:rPr lang="uk-UA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 місце – </a:t>
            </a:r>
            <a:r>
              <a:rPr lang="uk-UA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футзал</a:t>
            </a:r>
            <a:r>
              <a:rPr lang="uk-UA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(дівчата)</a:t>
            </a:r>
          </a:p>
          <a:p>
            <a:pPr algn="ctr"/>
            <a:r>
              <a:rPr lang="uk-UA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ІІІ місце – волейбол (юнаки)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BC284A-D49A-49B3-F645-C2E6CA89E8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" r="5223"/>
          <a:stretch/>
        </p:blipFill>
        <p:spPr>
          <a:xfrm>
            <a:off x="265814" y="2561440"/>
            <a:ext cx="2733582" cy="394568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84A9CC2-5109-EACA-BFA2-B5D1F3CEFE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6" r="6216"/>
          <a:stretch/>
        </p:blipFill>
        <p:spPr>
          <a:xfrm>
            <a:off x="3261696" y="2561440"/>
            <a:ext cx="3072810" cy="394568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FB1CFB2-5752-1D14-7F83-3686F562CB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" r="4380" b="7267"/>
          <a:stretch/>
        </p:blipFill>
        <p:spPr>
          <a:xfrm>
            <a:off x="7651929" y="653226"/>
            <a:ext cx="3980089" cy="283526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ABFA85F-67E2-0171-B01F-F1DA7EE1B6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3" t="4588" r="6607" b="14543"/>
          <a:stretch/>
        </p:blipFill>
        <p:spPr>
          <a:xfrm>
            <a:off x="6596806" y="3488487"/>
            <a:ext cx="4210493" cy="299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55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06204" y="91231"/>
            <a:ext cx="9545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 закладу постійно долучаються  до волонтерської діяльності, беруть участь благодійних турнірах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3B10E0-A42A-1272-3784-BB2BE5A91A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532" y="1105854"/>
            <a:ext cx="4156537" cy="31200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3CAD97F-F410-72F0-0124-3BE133488D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308" y="1105854"/>
            <a:ext cx="2867138" cy="38228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8428911-9759-45E4-E22B-2F364A2702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8" t="7288" b="40619"/>
          <a:stretch/>
        </p:blipFill>
        <p:spPr>
          <a:xfrm>
            <a:off x="319767" y="1105854"/>
            <a:ext cx="3682409" cy="337865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6093238-AD0B-ACBE-A210-BCFAB39761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523" y="3638633"/>
            <a:ext cx="3774604" cy="298628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43ADA7A-A41B-F58F-3873-71BA29DDF9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3" r="10237"/>
          <a:stretch/>
        </p:blipFill>
        <p:spPr>
          <a:xfrm>
            <a:off x="319767" y="4559859"/>
            <a:ext cx="4692400" cy="229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859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141AB0-54A3-8AE8-25F3-ED31FFF656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CB79DC37-6B94-D2E9-2827-7A280AECBA77}"/>
              </a:ext>
            </a:extLst>
          </p:cNvPr>
          <p:cNvCxnSpPr/>
          <p:nvPr/>
        </p:nvCxnSpPr>
        <p:spPr>
          <a:xfrm>
            <a:off x="614855" y="4981903"/>
            <a:ext cx="126124" cy="472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D:\Навчально-виховна робота\відгук і звіт директора 2021\звіт директора  2023 рік\школа.jpg">
            <a:extLst>
              <a:ext uri="{FF2B5EF4-FFF2-40B4-BE49-F238E27FC236}">
                <a16:creationId xmlns:a16="http://schemas.microsoft.com/office/drawing/2014/main" id="{B632486A-0122-16E8-0D9E-18CC00E9D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70" y="131660"/>
            <a:ext cx="7764836" cy="477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кутник 6">
            <a:extLst>
              <a:ext uri="{FF2B5EF4-FFF2-40B4-BE49-F238E27FC236}">
                <a16:creationId xmlns:a16="http://schemas.microsoft.com/office/drawing/2014/main" id="{F95D78BC-F676-C9A1-353F-E4DECDD3D86B}"/>
              </a:ext>
            </a:extLst>
          </p:cNvPr>
          <p:cNvSpPr/>
          <p:nvPr/>
        </p:nvSpPr>
        <p:spPr>
          <a:xfrm>
            <a:off x="8304244" y="0"/>
            <a:ext cx="3887755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uk-U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D20C05-89A7-4D0C-59FD-244CB05BA232}"/>
              </a:ext>
            </a:extLst>
          </p:cNvPr>
          <p:cNvSpPr txBox="1"/>
          <p:nvPr/>
        </p:nvSpPr>
        <p:spPr>
          <a:xfrm>
            <a:off x="1707653" y="5326911"/>
            <a:ext cx="51788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2758861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786" y="220717"/>
            <a:ext cx="60854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u="sng" dirty="0">
                <a:solidFill>
                  <a:schemeClr val="accent6">
                    <a:lumMod val="75000"/>
                  </a:schemeClr>
                </a:solidFill>
              </a:rPr>
              <a:t>Мережа та контингент</a:t>
            </a:r>
            <a:r>
              <a:rPr lang="uk-UA" sz="2400" b="1" u="sng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endParaRPr lang="uk-UA" sz="2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968093"/>
              </p:ext>
            </p:extLst>
          </p:nvPr>
        </p:nvGraphicFramePr>
        <p:xfrm>
          <a:off x="1826749" y="1160496"/>
          <a:ext cx="5616625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4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7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2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solidFill>
                            <a:schemeClr val="tx1"/>
                          </a:solidFill>
                        </a:rPr>
                        <a:t>Рік 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solidFill>
                            <a:schemeClr val="tx1"/>
                          </a:solidFill>
                        </a:rPr>
                        <a:t>Всього дітей 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solidFill>
                            <a:schemeClr val="tx1"/>
                          </a:solidFill>
                        </a:rPr>
                        <a:t>1-4</a:t>
                      </a:r>
                      <a:r>
                        <a:rPr lang="uk-UA" sz="2400" baseline="0" dirty="0">
                          <a:solidFill>
                            <a:schemeClr val="tx1"/>
                          </a:solidFill>
                        </a:rPr>
                        <a:t> класи</a:t>
                      </a:r>
                      <a:endParaRPr lang="uk-UA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solidFill>
                            <a:schemeClr val="tx1"/>
                          </a:solidFill>
                        </a:rPr>
                        <a:t>5-10 клас 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solidFill>
                            <a:schemeClr val="tx1"/>
                          </a:solidFill>
                        </a:rPr>
                        <a:t>11-12 клас</a:t>
                      </a:r>
                      <a:r>
                        <a:rPr lang="uk-UA" sz="2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uk-UA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/>
                        <a:t>2023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/>
                        <a:t>145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/>
                        <a:t>40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/>
                        <a:t>89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/>
                        <a:t>16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/>
                        <a:t>2024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/>
                        <a:t>135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/>
                        <a:t>41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/>
                        <a:t>83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/>
                        <a:t>11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428899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210210"/>
              </p:ext>
            </p:extLst>
          </p:nvPr>
        </p:nvGraphicFramePr>
        <p:xfrm>
          <a:off x="425670" y="3373823"/>
          <a:ext cx="11556124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4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1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421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8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4495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solidFill>
                            <a:schemeClr val="tx1"/>
                          </a:solidFill>
                        </a:rPr>
                        <a:t>Рік 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solidFill>
                            <a:schemeClr val="tx1"/>
                          </a:solidFill>
                        </a:rPr>
                        <a:t>Діти-сироти та діти позбавленні батьківського піклування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solidFill>
                            <a:schemeClr val="tx1"/>
                          </a:solidFill>
                        </a:rPr>
                        <a:t>Діти з інвалідністю 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/>
                        <a:t>2023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/>
                        <a:t>Виховуються в сімейних</a:t>
                      </a:r>
                      <a:r>
                        <a:rPr lang="uk-UA" sz="2400" baseline="0" dirty="0"/>
                        <a:t> формах – 11</a:t>
                      </a:r>
                      <a:endParaRPr lang="uk-UA" sz="2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/>
                        <a:t>На повному державному утриманні – 3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/>
                        <a:t>20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/>
                        <a:t>2024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/>
                        <a:t>Виховуються в сімейних</a:t>
                      </a:r>
                      <a:r>
                        <a:rPr lang="uk-UA" sz="2400" baseline="0" dirty="0"/>
                        <a:t> формах – 9</a:t>
                      </a:r>
                      <a:endParaRPr lang="uk-UA" sz="2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/>
                        <a:t>На повному державному утриманні – 0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/>
                        <a:t>14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439405"/>
                  </a:ext>
                </a:extLst>
              </a:tr>
            </a:tbl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614855" y="4981903"/>
            <a:ext cx="126124" cy="472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069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EB9A8F-FB88-6515-3E50-A9109B503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0" y="110359"/>
            <a:ext cx="5559973" cy="1077218"/>
          </a:xfrm>
        </p:spPr>
        <p:txBody>
          <a:bodyPr/>
          <a:lstStyle/>
          <a:p>
            <a:r>
              <a:rPr lang="uk-UA" u="sng" spc="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Кадрова політика закладу</a:t>
            </a:r>
            <a:br>
              <a:rPr lang="uk-UA" u="sng" spc="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pc="1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258168108"/>
              </p:ext>
            </p:extLst>
          </p:nvPr>
        </p:nvGraphicFramePr>
        <p:xfrm>
          <a:off x="725214" y="707356"/>
          <a:ext cx="3499945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83779" y="4364956"/>
            <a:ext cx="28062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u="sng" dirty="0">
                <a:solidFill>
                  <a:schemeClr val="accent6">
                    <a:lumMod val="75000"/>
                  </a:schemeClr>
                </a:solidFill>
              </a:rPr>
              <a:t>В тому числі:</a:t>
            </a:r>
          </a:p>
          <a:p>
            <a:pPr marL="285750" indent="-285750">
              <a:buFontTx/>
              <a:buChar char="-"/>
            </a:pP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1 соціальний педагог</a:t>
            </a:r>
          </a:p>
          <a:p>
            <a:pPr marL="285750" indent="-285750">
              <a:buFontTx/>
              <a:buChar char="-"/>
            </a:pP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1 практичний психолог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95905" y="4488709"/>
            <a:ext cx="40832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u="sng" dirty="0">
                <a:solidFill>
                  <a:schemeClr val="accent6">
                    <a:lumMod val="75000"/>
                  </a:schemeClr>
                </a:solidFill>
              </a:rPr>
              <a:t>Медичний персонал:</a:t>
            </a:r>
          </a:p>
          <a:p>
            <a:pPr marL="285750" indent="-285750">
              <a:buFontTx/>
              <a:buChar char="-"/>
            </a:pP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Лікар-офтальмолог</a:t>
            </a:r>
          </a:p>
          <a:p>
            <a:pPr marL="285750" indent="-285750">
              <a:buFontTx/>
              <a:buChar char="-"/>
            </a:pP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Лікар-педіатр</a:t>
            </a:r>
          </a:p>
          <a:p>
            <a:pPr marL="285750" indent="-285750">
              <a:buFontTx/>
              <a:buChar char="-"/>
            </a:pP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Медсестра </a:t>
            </a:r>
            <a:r>
              <a:rPr lang="uk-UA" sz="2400" b="1" dirty="0" err="1">
                <a:solidFill>
                  <a:schemeClr val="accent6">
                    <a:lumMod val="75000"/>
                  </a:schemeClr>
                </a:solidFill>
              </a:rPr>
              <a:t>ортоптистка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Медсестра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89987" y="4484246"/>
            <a:ext cx="343688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u="sng" dirty="0">
                <a:solidFill>
                  <a:schemeClr val="accent6">
                    <a:lumMod val="75000"/>
                  </a:schemeClr>
                </a:solidFill>
              </a:rPr>
              <a:t>Бухгалтерія:</a:t>
            </a:r>
          </a:p>
          <a:p>
            <a:r>
              <a:rPr lang="uk-UA" sz="2200" b="1" dirty="0">
                <a:solidFill>
                  <a:schemeClr val="accent6">
                    <a:lumMod val="75000"/>
                  </a:schemeClr>
                </a:solidFill>
              </a:rPr>
              <a:t>1 головний бухгалтер + 2 бухгалтера</a:t>
            </a:r>
          </a:p>
          <a:p>
            <a:r>
              <a:rPr lang="uk-UA" sz="2200" b="1" dirty="0">
                <a:solidFill>
                  <a:schemeClr val="accent6">
                    <a:lumMod val="75000"/>
                  </a:schemeClr>
                </a:solidFill>
              </a:rPr>
              <a:t>Обслуговуючий персонал – 28 працівників</a:t>
            </a:r>
          </a:p>
          <a:p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651397277"/>
              </p:ext>
            </p:extLst>
          </p:nvPr>
        </p:nvGraphicFramePr>
        <p:xfrm>
          <a:off x="4138449" y="707356"/>
          <a:ext cx="4903076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788165" y="843991"/>
            <a:ext cx="3610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u="sng" dirty="0">
                <a:solidFill>
                  <a:schemeClr val="accent6">
                    <a:lumMod val="75000"/>
                  </a:schemeClr>
                </a:solidFill>
              </a:rPr>
              <a:t>Педагогічне звання:</a:t>
            </a:r>
          </a:p>
          <a:p>
            <a:pPr marL="285750" indent="-285750">
              <a:buFontTx/>
              <a:buChar char="-"/>
            </a:pP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Вчитель-методист - 1 </a:t>
            </a:r>
          </a:p>
          <a:p>
            <a:pPr marL="285750" indent="-285750">
              <a:buFontTx/>
              <a:buChar char="-"/>
            </a:pP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Старший учитель - 14</a:t>
            </a:r>
          </a:p>
        </p:txBody>
      </p:sp>
    </p:spTree>
    <p:extLst>
      <p:ext uri="{BB962C8B-B14F-4D97-AF65-F5344CB8AC3E}">
        <p14:creationId xmlns:p14="http://schemas.microsoft.com/office/powerpoint/2010/main" val="1084655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EB9A8F-FB88-6515-3E50-A9109B503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5699" y="96715"/>
            <a:ext cx="4065995" cy="584775"/>
          </a:xfrm>
        </p:spPr>
        <p:txBody>
          <a:bodyPr/>
          <a:lstStyle/>
          <a:p>
            <a:r>
              <a:rPr lang="uk-UA" u="sng" spc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Фінансування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44010" y="1910345"/>
            <a:ext cx="1006903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 роботі в електронній системі публічних </a:t>
            </a:r>
            <a:r>
              <a:rPr lang="uk-UA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закупівель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PROZORRO зекономлено 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121 226 грн.</a:t>
            </a:r>
          </a:p>
          <a:p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1244010" y="682667"/>
            <a:ext cx="99237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Кошторисом на 2024 рік було передбачено видатки в сумі   23872.8 грн, з них профінансовано 23872.8 грн, що становить 100%.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D0431F9-67BB-A1C2-D33F-F4B436D4EFF8}"/>
              </a:ext>
            </a:extLst>
          </p:cNvPr>
          <p:cNvSpPr txBox="1">
            <a:spLocks/>
          </p:cNvSpPr>
          <p:nvPr/>
        </p:nvSpPr>
        <p:spPr>
          <a:xfrm>
            <a:off x="6096000" y="2887418"/>
            <a:ext cx="5071731" cy="224676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uk-UA" sz="3200" b="1" kern="1200" spc="7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just"/>
            <a:r>
              <a:rPr lang="ru-RU" sz="2800" spc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Вартість</a:t>
            </a:r>
            <a:r>
              <a:rPr lang="ru-RU" sz="2800" spc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ru-RU" sz="2800" spc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2024 </a:t>
            </a:r>
            <a:r>
              <a:rPr lang="ru-RU" sz="2800" spc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800" spc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одну </a:t>
            </a:r>
            <a:r>
              <a:rPr lang="ru-RU" sz="2800" spc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sz="2800" spc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становила 114 грн. В </a:t>
            </a:r>
            <a:r>
              <a:rPr lang="ru-RU" sz="2800" spc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</a:t>
            </a:r>
            <a:r>
              <a:rPr lang="ru-RU" sz="2800" spc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організовано</a:t>
            </a:r>
            <a:r>
              <a:rPr lang="ru-RU" sz="2800" spc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5-ти </a:t>
            </a:r>
            <a:r>
              <a:rPr lang="ru-RU" sz="2800" spc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разове</a:t>
            </a:r>
            <a:r>
              <a:rPr lang="ru-RU" sz="2800" spc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ru-RU" sz="2800" spc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здобувачів</a:t>
            </a:r>
            <a:r>
              <a:rPr lang="ru-RU" sz="2800" spc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800" spc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16" descr="C:\Users\ИК\Desktop\Фото 27.08.20\станція фільтрації та мінералізації води.jpg">
            <a:extLst>
              <a:ext uri="{FF2B5EF4-FFF2-40B4-BE49-F238E27FC236}">
                <a16:creationId xmlns:a16="http://schemas.microsoft.com/office/drawing/2014/main" id="{9F57C230-B3A9-BC4A-C187-424933CFF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4" t="4611" r="5595" b="4111"/>
          <a:stretch>
            <a:fillRect/>
          </a:stretch>
        </p:blipFill>
        <p:spPr bwMode="auto">
          <a:xfrm>
            <a:off x="347332" y="2887418"/>
            <a:ext cx="2689963" cy="392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 descr="C:\Users\ИК\Desktop\Фото 27.08.20\2\м.jpg">
            <a:extLst>
              <a:ext uri="{FF2B5EF4-FFF2-40B4-BE49-F238E27FC236}">
                <a16:creationId xmlns:a16="http://schemas.microsoft.com/office/drawing/2014/main" id="{293B2745-674B-C5D7-1644-1286604CD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" t="7790" r="7487" b="7124"/>
          <a:stretch>
            <a:fillRect/>
          </a:stretch>
        </p:blipFill>
        <p:spPr bwMode="auto">
          <a:xfrm>
            <a:off x="3459445" y="2935776"/>
            <a:ext cx="2349251" cy="3825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4655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39737" y="170121"/>
            <a:ext cx="911252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 матеріалів для НУШ становить 353 002 грн</a:t>
            </a:r>
          </a:p>
          <a:p>
            <a:endParaRPr lang="uk-UA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2004F91-822D-3A98-8FD0-9F8686EA26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42" y="925031"/>
            <a:ext cx="3671779" cy="275383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259A814-203B-DB25-957D-3AC177D70C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08" y="3753292"/>
            <a:ext cx="3912782" cy="293458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BF656A9-7090-6D88-ED27-188DCB5899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827" y="861236"/>
            <a:ext cx="3037992" cy="324000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C700D57-F0B4-A30C-D557-F10315E694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302" y="861236"/>
            <a:ext cx="4171507" cy="312863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0C7A7CA-17CC-03D0-3ADA-8485EE0222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395" y="3678865"/>
            <a:ext cx="4012019" cy="300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55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52AE2C-397B-7F7D-7051-193DDE524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74985D0-8F4B-3623-ABA3-52ED5BB06D6A}"/>
              </a:ext>
            </a:extLst>
          </p:cNvPr>
          <p:cNvSpPr txBox="1"/>
          <p:nvPr/>
        </p:nvSpPr>
        <p:spPr>
          <a:xfrm>
            <a:off x="1539737" y="170121"/>
            <a:ext cx="911252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 матеріалів для НУШ</a:t>
            </a:r>
          </a:p>
          <a:p>
            <a:endParaRPr lang="uk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D50878B-D826-2017-91F5-C735F875EB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7" b="11655"/>
          <a:stretch/>
        </p:blipFill>
        <p:spPr>
          <a:xfrm>
            <a:off x="4402779" y="749359"/>
            <a:ext cx="3919870" cy="278041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E695878-4F7E-EA33-A4B6-8A8F99A982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10"/>
          <a:stretch/>
        </p:blipFill>
        <p:spPr>
          <a:xfrm>
            <a:off x="8643280" y="749359"/>
            <a:ext cx="3173790" cy="278041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CD3A147-CE08-2F20-4562-4C8E5C5782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30" y="749359"/>
            <a:ext cx="3707219" cy="278041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49550F4-306A-C03E-7BFE-D75FAEE0A2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935" y="3760849"/>
            <a:ext cx="3221765" cy="292703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9B35BEC-D162-9F28-E089-FED0E78C62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81" y="3529773"/>
            <a:ext cx="3037367" cy="313313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F1DA678-3E69-F6C7-5238-379D83C587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928" y="3760849"/>
            <a:ext cx="3707220" cy="278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020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70B65E-5C94-4D0D-C3D3-3EDB76B06F39}"/>
              </a:ext>
            </a:extLst>
          </p:cNvPr>
          <p:cNvSpPr txBox="1"/>
          <p:nvPr/>
        </p:nvSpPr>
        <p:spPr>
          <a:xfrm>
            <a:off x="1010093" y="180753"/>
            <a:ext cx="1039864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Виділено додаткові кошти на основні придбання – 149 850 грн</a:t>
            </a:r>
          </a:p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7FBA326-B861-FD1B-D7AA-B2D442BF8A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186" y="675776"/>
            <a:ext cx="4054549" cy="304091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D66A82B-0A67-B34C-9FF2-B56B2AB863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409" y="713713"/>
            <a:ext cx="3762151" cy="282161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0A6EAEF-CF9B-98D1-2322-F00A9F38CE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6" b="5591"/>
          <a:stretch/>
        </p:blipFill>
        <p:spPr>
          <a:xfrm>
            <a:off x="3939362" y="3088035"/>
            <a:ext cx="4054549" cy="314192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9D5B9C1-14D7-9788-C20E-EFC447A12A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953" y="4056320"/>
            <a:ext cx="3494569" cy="26209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456A039-C261-A1C4-B043-E67DD968E1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1" y="4068286"/>
            <a:ext cx="3494569" cy="262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334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4F98BD-EBC4-1523-1FFF-1F8969C00F3D}"/>
              </a:ext>
            </a:extLst>
          </p:cNvPr>
          <p:cNvSpPr txBox="1"/>
          <p:nvPr/>
        </p:nvSpPr>
        <p:spPr>
          <a:xfrm>
            <a:off x="1616147" y="127592"/>
            <a:ext cx="3955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Благодійна допомога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201D58-EC7B-492F-5DF2-62D24DF3F549}"/>
              </a:ext>
            </a:extLst>
          </p:cNvPr>
          <p:cNvSpPr txBox="1"/>
          <p:nvPr/>
        </p:nvSpPr>
        <p:spPr>
          <a:xfrm>
            <a:off x="1397190" y="650812"/>
            <a:ext cx="91503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За підтримки громадської організації «Академія національних традицій «Фабрика талантів» Департаментом гуманітарної політики передано сумку зі спортивним інвентарем на суму 16 420 грн.</a:t>
            </a:r>
            <a:endParaRPr lang="ru-RU" sz="2000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D35B290-4E99-5FEB-7C3B-19FF1B5B99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2" t="4831" r="8868" b="18693"/>
          <a:stretch/>
        </p:blipFill>
        <p:spPr>
          <a:xfrm>
            <a:off x="552895" y="2293952"/>
            <a:ext cx="4242390" cy="287083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4C06807-AB6F-0213-C65C-50D4A7DFD2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17141" y="1402610"/>
            <a:ext cx="3673550" cy="489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970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CD39A5-AF69-E9DA-B64C-53C8BA50C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FB905F-552E-B0AA-F763-BEB7806C09C4}"/>
              </a:ext>
            </a:extLst>
          </p:cNvPr>
          <p:cNvSpPr txBox="1"/>
          <p:nvPr/>
        </p:nvSpPr>
        <p:spPr>
          <a:xfrm>
            <a:off x="1616147" y="127592"/>
            <a:ext cx="3955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Благодійна допомога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31D616-E9CD-F0A5-4322-2FFE5D7623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98" y="1505329"/>
            <a:ext cx="3978445" cy="29838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FA1D9A-C8B1-6E24-4EA7-B93C9F68DB6F}"/>
              </a:ext>
            </a:extLst>
          </p:cNvPr>
          <p:cNvSpPr txBox="1"/>
          <p:nvPr/>
        </p:nvSpPr>
        <p:spPr>
          <a:xfrm>
            <a:off x="1333394" y="672078"/>
            <a:ext cx="10132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/>
              <a:t>Військова частина </a:t>
            </a:r>
            <a:r>
              <a:rPr lang="uk-UA" sz="2000" dirty="0" err="1"/>
              <a:t>м.Калинівка</a:t>
            </a:r>
            <a:r>
              <a:rPr lang="uk-UA" sz="2000" dirty="0"/>
              <a:t>: альтанка – 17 500 грн, пральна машина </a:t>
            </a:r>
            <a:r>
              <a:rPr lang="en-US" sz="2000" dirty="0"/>
              <a:t>Hisense</a:t>
            </a:r>
            <a:r>
              <a:rPr lang="uk-UA" sz="2000" dirty="0"/>
              <a:t> – 24 500 грн, системні блоки 5 х 2 500 грн</a:t>
            </a:r>
            <a:endParaRPr lang="ru-RU" sz="20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8F61257-4105-3E3F-3208-8CD9D7A13F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487" y="1505329"/>
            <a:ext cx="3978447" cy="298383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2DB8324-2297-B9EF-1177-E8FEE9AF49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8" b="19006"/>
          <a:stretch/>
        </p:blipFill>
        <p:spPr>
          <a:xfrm>
            <a:off x="8531778" y="1505329"/>
            <a:ext cx="2890696" cy="298383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974C60C-4382-D0F3-7992-ECC4D1B4FA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124" y="4052184"/>
            <a:ext cx="5638367" cy="267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8841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6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6411</TotalTime>
  <Words>401</Words>
  <Application>Microsoft Office PowerPoint</Application>
  <PresentationFormat>Широкоэкранный</PresentationFormat>
  <Paragraphs>80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Кадрова політика закладу </vt:lpstr>
      <vt:lpstr>Фінансування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Забезпеченість захисними спорудами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</dc:title>
  <dc:creator>Макаренко  Катерина Юріївна</dc:creator>
  <cp:lastModifiedBy>User</cp:lastModifiedBy>
  <cp:revision>390</cp:revision>
  <cp:lastPrinted>2023-02-16T06:30:43Z</cp:lastPrinted>
  <dcterms:created xsi:type="dcterms:W3CDTF">2022-08-09T05:39:06Z</dcterms:created>
  <dcterms:modified xsi:type="dcterms:W3CDTF">2025-02-10T09:45:18Z</dcterms:modified>
</cp:coreProperties>
</file>